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57" r:id="rId4"/>
    <p:sldId id="344" r:id="rId5"/>
    <p:sldId id="289" r:id="rId6"/>
    <p:sldId id="345" r:id="rId7"/>
    <p:sldId id="290" r:id="rId8"/>
    <p:sldId id="292" r:id="rId9"/>
    <p:sldId id="291" r:id="rId10"/>
    <p:sldId id="358" r:id="rId11"/>
    <p:sldId id="295" r:id="rId12"/>
    <p:sldId id="342" r:id="rId13"/>
    <p:sldId id="385" r:id="rId14"/>
    <p:sldId id="384" r:id="rId15"/>
    <p:sldId id="383" r:id="rId16"/>
    <p:sldId id="331" r:id="rId17"/>
    <p:sldId id="333" r:id="rId18"/>
    <p:sldId id="380" r:id="rId19"/>
    <p:sldId id="338" r:id="rId20"/>
    <p:sldId id="337" r:id="rId21"/>
    <p:sldId id="332" r:id="rId22"/>
    <p:sldId id="393" r:id="rId23"/>
    <p:sldId id="339" r:id="rId24"/>
    <p:sldId id="340" r:id="rId25"/>
    <p:sldId id="391" r:id="rId26"/>
    <p:sldId id="392" r:id="rId27"/>
    <p:sldId id="329" r:id="rId28"/>
    <p:sldId id="379" r:id="rId29"/>
    <p:sldId id="378" r:id="rId30"/>
    <p:sldId id="377" r:id="rId31"/>
    <p:sldId id="376" r:id="rId32"/>
    <p:sldId id="375" r:id="rId33"/>
    <p:sldId id="374" r:id="rId34"/>
    <p:sldId id="373" r:id="rId35"/>
    <p:sldId id="372" r:id="rId36"/>
    <p:sldId id="371" r:id="rId37"/>
    <p:sldId id="370" r:id="rId38"/>
    <p:sldId id="369" r:id="rId39"/>
    <p:sldId id="368" r:id="rId40"/>
    <p:sldId id="367" r:id="rId41"/>
    <p:sldId id="366" r:id="rId42"/>
    <p:sldId id="365" r:id="rId43"/>
    <p:sldId id="364" r:id="rId44"/>
    <p:sldId id="363" r:id="rId45"/>
    <p:sldId id="362" r:id="rId46"/>
    <p:sldId id="321" r:id="rId47"/>
    <p:sldId id="361" r:id="rId48"/>
    <p:sldId id="360" r:id="rId49"/>
    <p:sldId id="327" r:id="rId50"/>
    <p:sldId id="328" r:id="rId51"/>
    <p:sldId id="353" r:id="rId52"/>
    <p:sldId id="354" r:id="rId53"/>
    <p:sldId id="382" r:id="rId54"/>
    <p:sldId id="390" r:id="rId55"/>
    <p:sldId id="388" r:id="rId56"/>
    <p:sldId id="387" r:id="rId57"/>
    <p:sldId id="381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E9E"/>
    <a:srgbClr val="2F2D2F"/>
    <a:srgbClr val="D7DBE6"/>
    <a:srgbClr val="AFA899"/>
    <a:srgbClr val="CC986C"/>
    <a:srgbClr val="D1D9E6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8B656-13FE-BBA3-2BFB-9F7CF178C71A}" v="282" dt="2022-03-22T02:00:00.539"/>
    <p1510:client id="{8FBE5AA9-1AB7-B450-DED9-E3C5E0C3C8FE}" v="626" dt="2022-03-22T02:15:48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496291" y="1104695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지방 소멸 현상 분석</a:t>
            </a:r>
            <a:endParaRPr lang="ko-KR" altLang="en-US" sz="48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1302191" y="2294198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                     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1968492"/>
            <a:ext cx="11007468" cy="84897"/>
            <a:chOff x="1184532" y="1968492"/>
            <a:chExt cx="11007468" cy="8489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2"/>
              <a:ext cx="5914537" cy="848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35D446-B64E-4A84-9AED-1C56EB827F01}"/>
              </a:ext>
            </a:extLst>
          </p:cNvPr>
          <p:cNvSpPr txBox="1"/>
          <p:nvPr/>
        </p:nvSpPr>
        <p:spPr>
          <a:xfrm>
            <a:off x="7051218" y="6223719"/>
            <a:ext cx="56526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김재홍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송재성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정기영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정인철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 </a:t>
            </a:r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8710A-5C18-4234-88DA-781FAB021D02}"/>
              </a:ext>
            </a:extLst>
          </p:cNvPr>
          <p:cNvSpPr txBox="1"/>
          <p:nvPr/>
        </p:nvSpPr>
        <p:spPr>
          <a:xfrm>
            <a:off x="2909455" y="2413337"/>
            <a:ext cx="3665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01263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분석 데이터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FA144-A23F-491E-873D-E8FBABBD97B5}"/>
              </a:ext>
            </a:extLst>
          </p:cNvPr>
          <p:cNvSpPr txBox="1"/>
          <p:nvPr/>
        </p:nvSpPr>
        <p:spPr>
          <a:xfrm>
            <a:off x="120961" y="884576"/>
            <a:ext cx="570253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교통문화실태조사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지역별 전월세전환율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시도 연령경제활동인구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취업률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2022</a:t>
            </a:r>
            <a:r>
              <a:rPr lang="ko-KR" altLang="en-US" sz="1400" dirty="0"/>
              <a:t>년 고령인구비율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</a:t>
            </a:r>
            <a:r>
              <a:rPr lang="ko-KR" altLang="en-US" sz="1400" dirty="0" err="1"/>
              <a:t>시군구</a:t>
            </a:r>
            <a:r>
              <a:rPr lang="en-US" altLang="ko-KR" sz="1400" dirty="0"/>
              <a:t>/</a:t>
            </a:r>
            <a:r>
              <a:rPr lang="ko-KR" altLang="en-US" sz="1400" dirty="0"/>
              <a:t>연령</a:t>
            </a:r>
            <a:r>
              <a:rPr lang="en-US" altLang="ko-KR" sz="1400" dirty="0"/>
              <a:t>(5</a:t>
            </a:r>
            <a:r>
              <a:rPr lang="ko-KR" altLang="en-US" sz="1400" dirty="0"/>
              <a:t>세</a:t>
            </a:r>
            <a:r>
              <a:rPr lang="en-US" altLang="ko-KR" sz="1400" dirty="0"/>
              <a:t>)</a:t>
            </a:r>
            <a:r>
              <a:rPr lang="ko-KR" altLang="en-US" sz="1400" dirty="0"/>
              <a:t>별 이동자수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지역별 고령인구 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1960</a:t>
            </a:r>
            <a:r>
              <a:rPr lang="ko-KR" altLang="en-US" sz="1400" dirty="0"/>
              <a:t>년</a:t>
            </a:r>
            <a:r>
              <a:rPr lang="en-US" altLang="ko-KR" sz="1400" dirty="0"/>
              <a:t>_2070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주요</a:t>
            </a:r>
            <a:r>
              <a:rPr lang="en-US" altLang="ko-KR" sz="1400" dirty="0"/>
              <a:t>_</a:t>
            </a:r>
            <a:r>
              <a:rPr lang="ko-KR" altLang="en-US" sz="1400" dirty="0"/>
              <a:t>인구지표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1990</a:t>
            </a:r>
            <a:r>
              <a:rPr lang="ko-KR" altLang="en-US" sz="1400" dirty="0"/>
              <a:t>년</a:t>
            </a:r>
            <a:r>
              <a:rPr lang="en-US" altLang="ko-KR" sz="1400" dirty="0"/>
              <a:t>_2020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주민등록인구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85459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수도권으로 향하는 청년층</a:t>
            </a:r>
            <a:endParaRPr lang="en-US" altLang="ko-KR" sz="4000" b="1" dirty="0">
              <a:latin typeface="+mj-lt"/>
            </a:endParaRPr>
          </a:p>
          <a:p>
            <a:endParaRPr lang="en-US" altLang="ko-KR" sz="4000" b="1" spc="-150" dirty="0"/>
          </a:p>
        </p:txBody>
      </p:sp>
    </p:spTree>
    <p:extLst>
      <p:ext uri="{BB962C8B-B14F-4D97-AF65-F5344CB8AC3E}">
        <p14:creationId xmlns:p14="http://schemas.microsoft.com/office/powerpoint/2010/main" val="11756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데이터 분석 절차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936138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936138" y="199958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25203-D2FB-4407-9772-119336F3939C}"/>
              </a:ext>
            </a:extLst>
          </p:cNvPr>
          <p:cNvSpPr/>
          <p:nvPr/>
        </p:nvSpPr>
        <p:spPr>
          <a:xfrm>
            <a:off x="9211813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3694696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6453254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FD08-CB2D-4596-8C50-311AFCEB9D5E}"/>
              </a:ext>
            </a:extLst>
          </p:cNvPr>
          <p:cNvSpPr txBox="1"/>
          <p:nvPr/>
        </p:nvSpPr>
        <p:spPr>
          <a:xfrm>
            <a:off x="3141216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9308E-68D2-4442-9CF3-E226E1BCDA0D}"/>
              </a:ext>
            </a:extLst>
          </p:cNvPr>
          <p:cNvSpPr txBox="1"/>
          <p:nvPr/>
        </p:nvSpPr>
        <p:spPr>
          <a:xfrm>
            <a:off x="591542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3CC7-69E8-4631-BE1A-1826C3C47811}"/>
              </a:ext>
            </a:extLst>
          </p:cNvPr>
          <p:cNvSpPr txBox="1"/>
          <p:nvPr/>
        </p:nvSpPr>
        <p:spPr>
          <a:xfrm>
            <a:off x="864268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1478686" y="21145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3694695" y="19995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4253690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6453252" y="199958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7013048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5F23B-8D0B-449F-B87E-66FB09B70518}"/>
              </a:ext>
            </a:extLst>
          </p:cNvPr>
          <p:cNvSpPr/>
          <p:nvPr/>
        </p:nvSpPr>
        <p:spPr>
          <a:xfrm>
            <a:off x="9211809" y="199958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24E6A-5682-46C8-9183-93CC5113A417}"/>
              </a:ext>
            </a:extLst>
          </p:cNvPr>
          <p:cNvSpPr txBox="1"/>
          <p:nvPr/>
        </p:nvSpPr>
        <p:spPr>
          <a:xfrm>
            <a:off x="9763377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1016174" y="2858761"/>
            <a:ext cx="1846518" cy="173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국가통계포털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공공데이터포털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일자리행정통계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3881665" y="2858761"/>
            <a:ext cx="1682895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이상치 처리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6453245" y="2858761"/>
            <a:ext cx="2022308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필요한 데이터 추출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F1AB5-2967-4065-AA58-D3212D1A3357}"/>
              </a:ext>
            </a:extLst>
          </p:cNvPr>
          <p:cNvSpPr txBox="1"/>
          <p:nvPr/>
        </p:nvSpPr>
        <p:spPr>
          <a:xfrm>
            <a:off x="9403242" y="2858761"/>
            <a:ext cx="1682895" cy="239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시각화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막대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히트맵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지도 그래프 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1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수도권 청년인구 변화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64878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49967AC-2744-4E40-876D-8CEBBD0A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417" y="862762"/>
            <a:ext cx="5103165" cy="18305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C75B82-10F2-4C7F-8E33-A386AEC5A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418" y="2751816"/>
            <a:ext cx="7803163" cy="41061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시계열 </a:t>
            </a:r>
            <a:r>
              <a:rPr lang="en-US" altLang="ko-KR" dirty="0"/>
              <a:t>SUB 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3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07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비수도권 청년인구 변화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80772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비수도권 청년인구 변화</a:t>
            </a:r>
            <a:endParaRPr lang="en-US" altLang="ko-KR" sz="1800" dirty="0">
              <a:latin typeface="Helvetica Neue"/>
            </a:endParaRPr>
          </a:p>
          <a:p>
            <a:endParaRPr lang="ko-KR" altLang="en-US" sz="1800" spc="-150" dirty="0"/>
          </a:p>
          <a:p>
            <a:r>
              <a:rPr lang="en-US" altLang="ko-KR" dirty="0"/>
              <a:t> - </a:t>
            </a:r>
            <a:r>
              <a:rPr lang="ko-KR" altLang="en-US" dirty="0"/>
              <a:t>시계열 </a:t>
            </a:r>
            <a:r>
              <a:rPr lang="en-US" altLang="ko-KR" dirty="0"/>
              <a:t>SUB PLOT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2279F2-F3DD-4D2A-A5B6-11530EF2B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35"/>
          <a:stretch/>
        </p:blipFill>
        <p:spPr>
          <a:xfrm>
            <a:off x="84688" y="2656431"/>
            <a:ext cx="4863878" cy="25488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430AF4-37FB-4380-90F0-CFC3EB3F4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756" y="983506"/>
            <a:ext cx="7020556" cy="55253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50900E-9774-4541-9966-2D8252FF1599}"/>
              </a:ext>
            </a:extLst>
          </p:cNvPr>
          <p:cNvSpPr/>
          <p:nvPr/>
        </p:nvSpPr>
        <p:spPr>
          <a:xfrm>
            <a:off x="6958937" y="2372311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0A3D1A-F7BA-4301-9BF8-363933867845}"/>
              </a:ext>
            </a:extLst>
          </p:cNvPr>
          <p:cNvSpPr/>
          <p:nvPr/>
        </p:nvSpPr>
        <p:spPr>
          <a:xfrm>
            <a:off x="6958937" y="5090479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03A89-C58F-4001-ACF9-CF15CB60711B}"/>
              </a:ext>
            </a:extLst>
          </p:cNvPr>
          <p:cNvSpPr txBox="1"/>
          <p:nvPr/>
        </p:nvSpPr>
        <p:spPr>
          <a:xfrm>
            <a:off x="8913060" y="5257987"/>
            <a:ext cx="3408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</a:rPr>
              <a:t>-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 2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곳에서 상승폭을 보임</a:t>
            </a:r>
            <a:endParaRPr lang="en-US" altLang="ko-KR" b="1" dirty="0">
              <a:solidFill>
                <a:srgbClr val="FF0000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FF0000"/>
              </a:solidFill>
              <a:latin typeface="+mj-lt"/>
            </a:endParaRPr>
          </a:p>
          <a:p>
            <a:r>
              <a:rPr lang="en-US" altLang="ko-KR" b="1" dirty="0">
                <a:latin typeface="+mj-lt"/>
              </a:rPr>
              <a:t>-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b="1" dirty="0">
                <a:latin typeface="+mj-lt"/>
              </a:rPr>
              <a:t>그러나 기초 인구 수의 차이가 </a:t>
            </a:r>
            <a:endParaRPr lang="en-US" altLang="ko-KR" b="1" dirty="0">
              <a:latin typeface="+mj-lt"/>
            </a:endParaRPr>
          </a:p>
          <a:p>
            <a:r>
              <a:rPr lang="en-US" altLang="ko-KR" b="1" dirty="0">
                <a:latin typeface="+mj-lt"/>
              </a:rPr>
              <a:t>   </a:t>
            </a:r>
            <a:r>
              <a:rPr lang="ko-KR" altLang="en-US" b="1" dirty="0">
                <a:latin typeface="+mj-lt"/>
              </a:rPr>
              <a:t>있기 때문에 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유효한 데이터 </a:t>
            </a:r>
            <a:r>
              <a:rPr lang="en-US" altLang="ko-KR" b="1" dirty="0">
                <a:solidFill>
                  <a:srgbClr val="FF0000"/>
                </a:solidFill>
                <a:latin typeface="+mj-lt"/>
              </a:rPr>
              <a:t>X</a:t>
            </a:r>
            <a:endParaRPr lang="ko-KR" altLang="en-US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4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07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비수도권 청년인구 변화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48376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1011912-62E4-4B4E-A230-F76192A0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64" y="862759"/>
            <a:ext cx="6449871" cy="5970817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BA4A8E-C1CD-4A25-B9EC-E37B2EFE5654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80772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D0C3FB-CFB4-45D9-96F8-E52BC96AA6CB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choropleth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3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2742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</a:t>
            </a:r>
            <a:r>
              <a:rPr lang="ko-KR" sz="2800" dirty="0">
                <a:ea typeface="+mn-lt"/>
                <a:cs typeface="+mn-lt"/>
              </a:rPr>
              <a:t> - </a:t>
            </a:r>
            <a:r>
              <a:rPr lang="ko-KR" sz="2800" dirty="0" err="1">
                <a:ea typeface="+mn-lt"/>
                <a:cs typeface="+mn-lt"/>
              </a:rPr>
              <a:t>전처리</a:t>
            </a:r>
            <a:endParaRPr lang="ko-KR" altLang="en-US" sz="2800" spc="-15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5439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 </a:t>
            </a:r>
            <a:r>
              <a:rPr lang="en-US" altLang="ko-KR" dirty="0"/>
              <a:t>- Data: </a:t>
            </a:r>
            <a:r>
              <a:rPr lang="ko-KR" altLang="en-US" dirty="0" err="1">
                <a:latin typeface="Helvetica Neue"/>
              </a:rPr>
              <a:t>전입전출인구</a:t>
            </a:r>
            <a:r>
              <a:rPr lang="ko-KR" altLang="en-US" dirty="0">
                <a:latin typeface="Helvetica Neue"/>
              </a:rPr>
              <a:t> </a:t>
            </a:r>
            <a:r>
              <a:rPr lang="en-US" altLang="ko-KR" dirty="0">
                <a:latin typeface="Helvetica Neue"/>
              </a:rPr>
              <a:t>(</a:t>
            </a:r>
            <a:r>
              <a:rPr lang="en-US" altLang="ko-KR" dirty="0">
                <a:solidFill>
                  <a:srgbClr val="000000"/>
                </a:solidFill>
                <a:effectLst/>
              </a:rPr>
              <a:t>2592 rows × 15 columns)</a:t>
            </a:r>
            <a:endParaRPr lang="en-US" altLang="ko-KR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11F03-52D1-4EA5-AF83-FE9A04601D83}"/>
              </a:ext>
            </a:extLst>
          </p:cNvPr>
          <p:cNvSpPr/>
          <p:nvPr/>
        </p:nvSpPr>
        <p:spPr>
          <a:xfrm>
            <a:off x="483653" y="2069854"/>
            <a:ext cx="448557" cy="259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11E982-1CB8-4B73-9991-6A3DA2C314CD}"/>
              </a:ext>
            </a:extLst>
          </p:cNvPr>
          <p:cNvSpPr/>
          <p:nvPr/>
        </p:nvSpPr>
        <p:spPr>
          <a:xfrm>
            <a:off x="9843857" y="1105592"/>
            <a:ext cx="319838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7F331-E528-4725-BC82-212B6C89F286}"/>
              </a:ext>
            </a:extLst>
          </p:cNvPr>
          <p:cNvSpPr txBox="1"/>
          <p:nvPr/>
        </p:nvSpPr>
        <p:spPr>
          <a:xfrm>
            <a:off x="10163695" y="1083943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필요 없는 항목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2707C-B55E-43F7-B2A4-68A45D3A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1444146"/>
            <a:ext cx="11812649" cy="531569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4CB68E-2B1C-4B89-A30F-78BBFAD2BEAA}"/>
              </a:ext>
            </a:extLst>
          </p:cNvPr>
          <p:cNvSpPr/>
          <p:nvPr/>
        </p:nvSpPr>
        <p:spPr>
          <a:xfrm>
            <a:off x="11114118" y="1519525"/>
            <a:ext cx="867295" cy="5261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CCFE31-F1CF-44E9-B2B3-8FF5522AA529}"/>
              </a:ext>
            </a:extLst>
          </p:cNvPr>
          <p:cNvSpPr/>
          <p:nvPr/>
        </p:nvSpPr>
        <p:spPr>
          <a:xfrm>
            <a:off x="932210" y="1949015"/>
            <a:ext cx="867295" cy="2050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D8DF17-9272-435E-8EA7-AB56ECCCE72A}"/>
              </a:ext>
            </a:extLst>
          </p:cNvPr>
          <p:cNvSpPr/>
          <p:nvPr/>
        </p:nvSpPr>
        <p:spPr>
          <a:xfrm>
            <a:off x="2710210" y="2613110"/>
            <a:ext cx="867295" cy="3425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B8FBA2-C5B4-4B5F-B58B-EC84EBDAAE89}"/>
              </a:ext>
            </a:extLst>
          </p:cNvPr>
          <p:cNvSpPr/>
          <p:nvPr/>
        </p:nvSpPr>
        <p:spPr>
          <a:xfrm>
            <a:off x="8049896" y="1118118"/>
            <a:ext cx="319838" cy="295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5FA794-0EF0-4829-8FD8-4453F665DF4E}"/>
              </a:ext>
            </a:extLst>
          </p:cNvPr>
          <p:cNvSpPr txBox="1"/>
          <p:nvPr/>
        </p:nvSpPr>
        <p:spPr>
          <a:xfrm>
            <a:off x="8502738" y="830158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00B0F0"/>
                </a:solidFill>
                <a:latin typeface="+mj-lt"/>
              </a:rPr>
              <a:t>필요 항목</a:t>
            </a:r>
          </a:p>
        </p:txBody>
      </p:sp>
    </p:spTree>
    <p:extLst>
      <p:ext uri="{BB962C8B-B14F-4D97-AF65-F5344CB8AC3E}">
        <p14:creationId xmlns:p14="http://schemas.microsoft.com/office/powerpoint/2010/main" val="40944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2742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</a:t>
            </a:r>
            <a:r>
              <a:rPr lang="ko-KR" sz="2800" dirty="0">
                <a:ea typeface="+mn-lt"/>
                <a:cs typeface="+mn-lt"/>
              </a:rPr>
              <a:t> - </a:t>
            </a:r>
            <a:r>
              <a:rPr lang="ko-KR" sz="2800" dirty="0" err="1">
                <a:ea typeface="+mn-lt"/>
                <a:cs typeface="+mn-lt"/>
              </a:rPr>
              <a:t>전처리</a:t>
            </a:r>
            <a:endParaRPr lang="ko-KR" altLang="en-US" sz="2800" spc="-150" dirty="0" err="1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760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9A326E-23B9-4460-B220-AC0AF584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466233"/>
            <a:ext cx="8907118" cy="2924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EDF9AC-5224-4FB3-8484-E2E31E3D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4730536"/>
            <a:ext cx="11117325" cy="187668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9CB5C0-6D8D-46FF-8997-86DDD319957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62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2742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 - 시각화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D67ED2-415E-4A38-83A4-B4E2319B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4" y="1327978"/>
            <a:ext cx="8012589" cy="5428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B08D1E-CEA5-459D-8DB7-3643BB358F68}"/>
              </a:ext>
            </a:extLst>
          </p:cNvPr>
          <p:cNvSpPr txBox="1"/>
          <p:nvPr/>
        </p:nvSpPr>
        <p:spPr>
          <a:xfrm>
            <a:off x="8445731" y="2155265"/>
            <a:ext cx="384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전국적으로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고령화되는 상황에서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수도권으로의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청년 유출 현상이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상당히 진행 중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CA7379-FF50-47AA-B838-8E4B79C9E9C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9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2742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</a:t>
            </a:r>
            <a:r>
              <a:rPr lang="ko-KR" sz="2800" dirty="0">
                <a:ea typeface="+mn-lt"/>
                <a:cs typeface="+mn-lt"/>
              </a:rPr>
              <a:t> - </a:t>
            </a:r>
            <a:r>
              <a:rPr lang="ko-KR" sz="2800" dirty="0" err="1">
                <a:ea typeface="+mn-lt"/>
                <a:cs typeface="+mn-lt"/>
              </a:rPr>
              <a:t>전처리</a:t>
            </a:r>
            <a:endParaRPr lang="ko-KR" altLang="en-US" sz="2800" spc="-15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90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라이브러리를 사용한 </a:t>
            </a:r>
            <a:r>
              <a:rPr lang="en-US" altLang="ko-KR" dirty="0"/>
              <a:t>choropleth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sz="1800" dirty="0"/>
              <a:t>청년층 </a:t>
            </a:r>
            <a:r>
              <a:rPr lang="ko-KR" altLang="en-US" sz="1800" dirty="0" err="1"/>
              <a:t>순이동</a:t>
            </a:r>
            <a:r>
              <a:rPr lang="ko-KR" altLang="en-US" sz="1800" dirty="0"/>
              <a:t> 인구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8E59E-CE03-43E3-BDB2-54437719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075322"/>
            <a:ext cx="10768190" cy="368998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C2D21E-8514-44F5-8E4E-105506FC202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9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1448260" y="1842355"/>
            <a:ext cx="576000" cy="57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1446733" y="3498061"/>
            <a:ext cx="576000" cy="5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1446733" y="5153767"/>
            <a:ext cx="576000" cy="57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0AC09-CED3-4140-B997-7ADE1FBE106D}"/>
              </a:ext>
            </a:extLst>
          </p:cNvPr>
          <p:cNvSpPr/>
          <p:nvPr/>
        </p:nvSpPr>
        <p:spPr>
          <a:xfrm>
            <a:off x="6954612" y="1842355"/>
            <a:ext cx="576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B714A-7B35-40C0-8676-3AE985CA9762}"/>
              </a:ext>
            </a:extLst>
          </p:cNvPr>
          <p:cNvSpPr/>
          <p:nvPr/>
        </p:nvSpPr>
        <p:spPr>
          <a:xfrm>
            <a:off x="6953488" y="3497341"/>
            <a:ext cx="576000" cy="57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1568886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1568887" y="36013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1570415" y="525710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1DF6-0FFA-407E-8942-6EF7AB688DC2}"/>
              </a:ext>
            </a:extLst>
          </p:cNvPr>
          <p:cNvSpPr txBox="1"/>
          <p:nvPr/>
        </p:nvSpPr>
        <p:spPr>
          <a:xfrm>
            <a:off x="7079822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A4167-815F-4AD7-8D5D-3DAD688124B1}"/>
              </a:ext>
            </a:extLst>
          </p:cNvPr>
          <p:cNvSpPr txBox="1"/>
          <p:nvPr/>
        </p:nvSpPr>
        <p:spPr>
          <a:xfrm>
            <a:off x="7080226" y="36006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2144886" y="1914911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분석의 목적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2144886" y="3586082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수집 및 출처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2146414" y="5241712"/>
            <a:ext cx="4272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8FB4-6886-4981-9F4D-71D6CCEC1095}"/>
              </a:ext>
            </a:extLst>
          </p:cNvPr>
          <p:cNvSpPr txBox="1"/>
          <p:nvPr/>
        </p:nvSpPr>
        <p:spPr>
          <a:xfrm>
            <a:off x="7655820" y="1930224"/>
            <a:ext cx="465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1A7F2-BB0E-474C-B509-4895E9EB8DFE}"/>
              </a:ext>
            </a:extLst>
          </p:cNvPr>
          <p:cNvSpPr txBox="1"/>
          <p:nvPr/>
        </p:nvSpPr>
        <p:spPr>
          <a:xfrm>
            <a:off x="7656225" y="3585134"/>
            <a:ext cx="120417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해결 방안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8E6BB7-2412-4C3A-BD74-5FFBC2BA0A22}"/>
              </a:ext>
            </a:extLst>
          </p:cNvPr>
          <p:cNvSpPr txBox="1"/>
          <p:nvPr/>
        </p:nvSpPr>
        <p:spPr>
          <a:xfrm>
            <a:off x="7655820" y="524171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부록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526F65-4656-41CE-9B48-CE0484AADA36}"/>
              </a:ext>
            </a:extLst>
          </p:cNvPr>
          <p:cNvSpPr/>
          <p:nvPr/>
        </p:nvSpPr>
        <p:spPr>
          <a:xfrm>
            <a:off x="6953082" y="5153767"/>
            <a:ext cx="576000" cy="57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859F1C-8909-4CD1-BD4E-7F4A53BC13D2}"/>
              </a:ext>
            </a:extLst>
          </p:cNvPr>
          <p:cNvSpPr txBox="1"/>
          <p:nvPr/>
        </p:nvSpPr>
        <p:spPr>
          <a:xfrm>
            <a:off x="7079820" y="525738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1117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2742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/>
              <a:t>청년층 </a:t>
            </a:r>
            <a:r>
              <a:rPr lang="ko-KR" altLang="en-US" sz="2800" dirty="0" err="1"/>
              <a:t>순이동</a:t>
            </a:r>
            <a:r>
              <a:rPr lang="ko-KR" altLang="en-US" sz="2800" dirty="0"/>
              <a:t> 인구 수 - 시각화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816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_2021</a:t>
            </a:r>
            <a:r>
              <a:rPr lang="ko-KR" altLang="en-US" dirty="0"/>
              <a:t>년 </a:t>
            </a:r>
            <a:r>
              <a:rPr lang="en-US" altLang="ko-KR" dirty="0"/>
              <a:t>(</a:t>
            </a:r>
            <a:r>
              <a:rPr lang="ko-KR" altLang="en-US" sz="1800" dirty="0"/>
              <a:t>청년층 </a:t>
            </a:r>
            <a:r>
              <a:rPr lang="ko-KR" altLang="en-US" sz="1800" dirty="0" err="1"/>
              <a:t>순이동</a:t>
            </a:r>
            <a:r>
              <a:rPr lang="ko-KR" altLang="en-US" sz="1800" dirty="0"/>
              <a:t> 인구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6F95D8-F27B-463E-ADC4-B8576993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65" y="1337876"/>
            <a:ext cx="5427446" cy="55201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301071-49AC-4BEC-A8CE-BDADCB36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3" y="1368767"/>
            <a:ext cx="5543866" cy="552012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BF88F0-EC36-4649-8C62-5BEA55FF3EB1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58599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3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9306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청년층의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수도권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전입</a:t>
            </a:r>
            <a:r>
              <a:rPr lang="ko-KR" sz="2800" dirty="0">
                <a:ea typeface="+mn-lt"/>
                <a:cs typeface="+mn-lt"/>
              </a:rPr>
              <a:t> - </a:t>
            </a:r>
            <a:r>
              <a:rPr lang="ko-KR" sz="2800" dirty="0" err="1">
                <a:ea typeface="+mn-lt"/>
                <a:cs typeface="+mn-lt"/>
              </a:rPr>
              <a:t>전처리</a:t>
            </a:r>
            <a:endParaRPr lang="ko-KR" altLang="en-US" sz="2800" spc="-15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10128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 </a:t>
            </a:r>
            <a:r>
              <a:rPr lang="en-US" altLang="ko-KR" dirty="0"/>
              <a:t>- Data: </a:t>
            </a:r>
            <a:r>
              <a:rPr lang="en-US" altLang="ko-KR" dirty="0">
                <a:latin typeface="Helvetica Neue"/>
              </a:rPr>
              <a:t>20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-21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청년층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수도권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전입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사유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및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전입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합계</a:t>
            </a:r>
            <a:r>
              <a:rPr lang="en-US" altLang="ko-KR" dirty="0">
                <a:latin typeface="Helvetica Neue"/>
              </a:rPr>
              <a:t>(</a:t>
            </a:r>
            <a:r>
              <a:rPr lang="ko-KR" altLang="en-US" dirty="0">
                <a:latin typeface="Helvetica Neue"/>
              </a:rPr>
              <a:t>비율</a:t>
            </a:r>
            <a:r>
              <a:rPr lang="en-US" altLang="ko-KR" dirty="0">
                <a:latin typeface="Helvetica Neue"/>
              </a:rPr>
              <a:t>) (</a:t>
            </a:r>
            <a:r>
              <a:rPr lang="en-US" altLang="ko-KR" dirty="0">
                <a:solidFill>
                  <a:srgbClr val="000000"/>
                </a:solidFill>
                <a:effectLst/>
              </a:rPr>
              <a:t>8 rows × 6 columns)</a:t>
            </a:r>
            <a:endParaRPr lang="en-US" altLang="ko-KR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altLang="ko-K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dirty="0"/>
          </a:p>
          <a:p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AC3ADC-157D-46EC-AF4B-EF123FBA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51" y="1975597"/>
            <a:ext cx="10209297" cy="400727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DBAA6BC-DB4E-4A0A-842D-CFAC1D12C324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1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18791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청년층의 탈지방화 현상 원인 - </a:t>
            </a:r>
            <a:r>
              <a:rPr lang="ko-KR" altLang="en-US" sz="2800" dirty="0" err="1">
                <a:latin typeface="Helvetica Neue"/>
              </a:rPr>
              <a:t>전처리</a:t>
            </a:r>
            <a:endParaRPr lang="ko-KR" altLang="en-US" sz="2800" spc="-15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20221" y="1102695"/>
            <a:ext cx="50881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- 20, 30대의 20년, 21년 수도권 전입사유 분석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246675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3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9306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청년층의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수도권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전입</a:t>
            </a:r>
            <a:r>
              <a:rPr lang="ko-KR" sz="2800" dirty="0">
                <a:ea typeface="+mn-lt"/>
                <a:cs typeface="+mn-lt"/>
              </a:rPr>
              <a:t> - </a:t>
            </a:r>
            <a:r>
              <a:rPr lang="ko-KR" sz="2800" dirty="0" err="1">
                <a:ea typeface="+mn-lt"/>
                <a:cs typeface="+mn-lt"/>
              </a:rPr>
              <a:t>전처리</a:t>
            </a:r>
            <a:endParaRPr lang="ko-KR" altLang="en-US" sz="2800" spc="-150" dirty="0" err="1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E9DAEC-60E3-4764-BA53-27BA108E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5" y="2078546"/>
            <a:ext cx="3210373" cy="6763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606667-FE2D-413B-BF59-367EA427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45" y="1617262"/>
            <a:ext cx="4677428" cy="2095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AD3615-8954-47EA-AF79-72B98EDAC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3429000"/>
            <a:ext cx="6868484" cy="2819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3D12E-70DC-46C0-8439-76DED6EF8E25}"/>
              </a:ext>
            </a:extLst>
          </p:cNvPr>
          <p:cNvSpPr txBox="1"/>
          <p:nvPr/>
        </p:nvSpPr>
        <p:spPr>
          <a:xfrm>
            <a:off x="710452" y="3006620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2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9306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청년층의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수도권</a:t>
            </a:r>
            <a:r>
              <a:rPr lang="en-US" altLang="ko-KR" sz="2800" dirty="0">
                <a:latin typeface="Helvetica Neue"/>
              </a:rPr>
              <a:t> </a:t>
            </a:r>
            <a:r>
              <a:rPr lang="ko-KR" altLang="en-US" sz="2800" dirty="0">
                <a:latin typeface="Helvetica Neue"/>
              </a:rPr>
              <a:t>전입</a:t>
            </a:r>
            <a:r>
              <a:rPr lang="ko-KR" sz="2800" dirty="0">
                <a:ea typeface="+mn-lt"/>
                <a:cs typeface="+mn-lt"/>
              </a:rPr>
              <a:t> - </a:t>
            </a:r>
            <a:r>
              <a:rPr lang="ko-KR" sz="2800" dirty="0" err="1">
                <a:ea typeface="+mn-lt"/>
                <a:cs typeface="+mn-lt"/>
              </a:rPr>
              <a:t>전처리</a:t>
            </a:r>
            <a:endParaRPr lang="ko-KR" altLang="en-US" sz="2800" spc="-15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E9DAEC-60E3-4764-BA53-27BA108E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5" y="2078546"/>
            <a:ext cx="3210373" cy="676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3D12E-70DC-46C0-8439-76DED6EF8E25}"/>
              </a:ext>
            </a:extLst>
          </p:cNvPr>
          <p:cNvSpPr txBox="1"/>
          <p:nvPr/>
        </p:nvSpPr>
        <p:spPr>
          <a:xfrm>
            <a:off x="710452" y="3006620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원 그래프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CD1851-F2DC-405C-816C-A5CF78F4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2" y="2078546"/>
            <a:ext cx="8830907" cy="2448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A118C0-8BC6-4753-91E6-3AB3ACEF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52" y="2078545"/>
            <a:ext cx="11118559" cy="320218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B52C68F-E316-4056-9445-58220323624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0041E1-BEF2-4839-868C-1CBE56FB1F65}"/>
              </a:ext>
            </a:extLst>
          </p:cNvPr>
          <p:cNvSpPr/>
          <p:nvPr/>
        </p:nvSpPr>
        <p:spPr>
          <a:xfrm>
            <a:off x="710452" y="3133745"/>
            <a:ext cx="1940189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26966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dirty="0">
                <a:ea typeface="+mn-lt"/>
                <a:cs typeface="+mn-lt"/>
              </a:rPr>
              <a:t>청년층의 탈지방화 현상 원인</a:t>
            </a:r>
            <a:r>
              <a:rPr lang="ko-KR" altLang="en-US" sz="2800" dirty="0">
                <a:latin typeface="Helvetica Neue"/>
              </a:rPr>
              <a:t> - 시각화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A569F9-0F70-45E2-AFB2-9955C85F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53" y="884576"/>
            <a:ext cx="6354131" cy="5905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2A1DBB-9034-4257-9A81-DDD0B9FD5FF2}"/>
              </a:ext>
            </a:extLst>
          </p:cNvPr>
          <p:cNvSpPr txBox="1"/>
          <p:nvPr/>
        </p:nvSpPr>
        <p:spPr>
          <a:xfrm>
            <a:off x="7591411" y="1233473"/>
            <a:ext cx="3845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- </a:t>
            </a:r>
            <a:r>
              <a:rPr lang="ko-KR" altLang="en-US" sz="2400" b="1" dirty="0">
                <a:latin typeface="+mj-lt"/>
              </a:rPr>
              <a:t>청년층의 수도권 전입</a:t>
            </a:r>
            <a:r>
              <a:rPr lang="en-US" altLang="ko-KR" sz="2400" b="1" dirty="0">
                <a:latin typeface="+mj-lt"/>
              </a:rPr>
              <a:t> </a:t>
            </a:r>
            <a:r>
              <a:rPr lang="ko-KR" altLang="en-US" sz="2400" b="1" dirty="0">
                <a:latin typeface="+mj-lt"/>
              </a:rPr>
              <a:t>이유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17" name="모서리가 둥근 직사각형 44">
            <a:extLst>
              <a:ext uri="{FF2B5EF4-FFF2-40B4-BE49-F238E27FC236}">
                <a16:creationId xmlns:a16="http://schemas.microsoft.com/office/drawing/2014/main" id="{A3FB6F5F-A460-4A2D-A83B-CFA50F786876}"/>
              </a:ext>
            </a:extLst>
          </p:cNvPr>
          <p:cNvSpPr/>
          <p:nvPr/>
        </p:nvSpPr>
        <p:spPr>
          <a:xfrm>
            <a:off x="7052532" y="2712385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46">
            <a:extLst>
              <a:ext uri="{FF2B5EF4-FFF2-40B4-BE49-F238E27FC236}">
                <a16:creationId xmlns:a16="http://schemas.microsoft.com/office/drawing/2014/main" id="{F1DB1A2B-F9DD-461A-87A4-47770C56C33D}"/>
              </a:ext>
            </a:extLst>
          </p:cNvPr>
          <p:cNvSpPr/>
          <p:nvPr/>
        </p:nvSpPr>
        <p:spPr>
          <a:xfrm>
            <a:off x="7052532" y="417086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9">
            <a:extLst>
              <a:ext uri="{FF2B5EF4-FFF2-40B4-BE49-F238E27FC236}">
                <a16:creationId xmlns:a16="http://schemas.microsoft.com/office/drawing/2014/main" id="{31CB0908-AF27-4A29-9065-A8CB25A64354}"/>
              </a:ext>
            </a:extLst>
          </p:cNvPr>
          <p:cNvSpPr/>
          <p:nvPr/>
        </p:nvSpPr>
        <p:spPr>
          <a:xfrm>
            <a:off x="7052532" y="5577329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A622AB-A784-4050-BC69-C9E27C0142B5}"/>
              </a:ext>
            </a:extLst>
          </p:cNvPr>
          <p:cNvGrpSpPr/>
          <p:nvPr/>
        </p:nvGrpSpPr>
        <p:grpSpPr>
          <a:xfrm>
            <a:off x="7052532" y="2701449"/>
            <a:ext cx="3646436" cy="407031"/>
            <a:chOff x="1061547" y="3603067"/>
            <a:chExt cx="5989250" cy="756037"/>
          </a:xfrm>
          <a:solidFill>
            <a:schemeClr val="accent1">
              <a:lumMod val="90000"/>
            </a:schemeClr>
          </a:solidFill>
        </p:grpSpPr>
        <p:sp>
          <p:nvSpPr>
            <p:cNvPr id="21" name="모서리가 둥근 직사각형 58">
              <a:extLst>
                <a:ext uri="{FF2B5EF4-FFF2-40B4-BE49-F238E27FC236}">
                  <a16:creationId xmlns:a16="http://schemas.microsoft.com/office/drawing/2014/main" id="{1585499C-F26F-4A27-95F2-3A3A33DB9029}"/>
                </a:ext>
              </a:extLst>
            </p:cNvPr>
            <p:cNvSpPr/>
            <p:nvPr/>
          </p:nvSpPr>
          <p:spPr>
            <a:xfrm>
              <a:off x="1061547" y="3603067"/>
              <a:ext cx="396480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0F6F10E-C44E-44D0-A090-0E4DB9700669}"/>
                </a:ext>
              </a:extLst>
            </p:cNvPr>
            <p:cNvSpPr/>
            <p:nvPr/>
          </p:nvSpPr>
          <p:spPr>
            <a:xfrm>
              <a:off x="1431776" y="362338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FEFBEE6-A38F-4797-B1FB-58D2E6132BC0}"/>
              </a:ext>
            </a:extLst>
          </p:cNvPr>
          <p:cNvSpPr/>
          <p:nvPr/>
        </p:nvSpPr>
        <p:spPr>
          <a:xfrm flipV="1">
            <a:off x="10616328" y="250179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886D8-410A-43F1-95D7-CF77D3BE6DC9}"/>
              </a:ext>
            </a:extLst>
          </p:cNvPr>
          <p:cNvSpPr txBox="1"/>
          <p:nvPr/>
        </p:nvSpPr>
        <p:spPr>
          <a:xfrm>
            <a:off x="10316129" y="2188554"/>
            <a:ext cx="76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35.3 %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F2A8A-E963-40FD-B7F7-236E0F48635A}"/>
              </a:ext>
            </a:extLst>
          </p:cNvPr>
          <p:cNvSpPr txBox="1"/>
          <p:nvPr/>
        </p:nvSpPr>
        <p:spPr>
          <a:xfrm>
            <a:off x="7052532" y="2275805"/>
            <a:ext cx="9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직업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D89FB-9E80-4F45-96F9-61F7D86711E6}"/>
              </a:ext>
            </a:extLst>
          </p:cNvPr>
          <p:cNvSpPr txBox="1"/>
          <p:nvPr/>
        </p:nvSpPr>
        <p:spPr>
          <a:xfrm>
            <a:off x="7052532" y="3652712"/>
            <a:ext cx="9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가족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522FFD-4176-4194-8655-D8769AFFFD2E}"/>
              </a:ext>
            </a:extLst>
          </p:cNvPr>
          <p:cNvGrpSpPr/>
          <p:nvPr/>
        </p:nvGrpSpPr>
        <p:grpSpPr>
          <a:xfrm>
            <a:off x="7052532" y="4164665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8" name="모서리가 둥근 직사각형 56">
              <a:extLst>
                <a:ext uri="{FF2B5EF4-FFF2-40B4-BE49-F238E27FC236}">
                  <a16:creationId xmlns:a16="http://schemas.microsoft.com/office/drawing/2014/main" id="{D0816F60-2FC0-425B-9BE3-C1ECB7FBAF49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BC4E0FA-D7CD-4BE2-A293-234A9260E64D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91AAD377-FC24-4087-AB3A-05341381AB61}"/>
              </a:ext>
            </a:extLst>
          </p:cNvPr>
          <p:cNvSpPr/>
          <p:nvPr/>
        </p:nvSpPr>
        <p:spPr>
          <a:xfrm flipV="1">
            <a:off x="10073110" y="3978123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BFABA9-FF34-4321-9D99-1716E75C1EB2}"/>
              </a:ext>
            </a:extLst>
          </p:cNvPr>
          <p:cNvSpPr txBox="1"/>
          <p:nvPr/>
        </p:nvSpPr>
        <p:spPr>
          <a:xfrm>
            <a:off x="9746420" y="3653561"/>
            <a:ext cx="76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28.3 %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E08C37-8F22-4874-9B86-3ED486C3F455}"/>
              </a:ext>
            </a:extLst>
          </p:cNvPr>
          <p:cNvSpPr txBox="1"/>
          <p:nvPr/>
        </p:nvSpPr>
        <p:spPr>
          <a:xfrm>
            <a:off x="7052532" y="5097809"/>
            <a:ext cx="9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주택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54DBBC4-8EEB-4E85-9217-A2C67FC35475}"/>
              </a:ext>
            </a:extLst>
          </p:cNvPr>
          <p:cNvGrpSpPr/>
          <p:nvPr/>
        </p:nvGrpSpPr>
        <p:grpSpPr>
          <a:xfrm>
            <a:off x="7052532" y="5577328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34" name="모서리가 둥근 직사각형 61">
              <a:extLst>
                <a:ext uri="{FF2B5EF4-FFF2-40B4-BE49-F238E27FC236}">
                  <a16:creationId xmlns:a16="http://schemas.microsoft.com/office/drawing/2014/main" id="{65F62A0B-8D7E-462E-8A74-D7E1D7DC2FFA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4F59E69-3362-4485-97AE-F8F2D6E47131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7C8B0237-F590-42C5-BF80-3E3136C2082A}"/>
              </a:ext>
            </a:extLst>
          </p:cNvPr>
          <p:cNvSpPr/>
          <p:nvPr/>
        </p:nvSpPr>
        <p:spPr>
          <a:xfrm flipV="1">
            <a:off x="9044603" y="53378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1A59D-AD2F-4ED0-8C2C-E1322567E367}"/>
              </a:ext>
            </a:extLst>
          </p:cNvPr>
          <p:cNvSpPr txBox="1"/>
          <p:nvPr/>
        </p:nvSpPr>
        <p:spPr>
          <a:xfrm>
            <a:off x="8717913" y="5002291"/>
            <a:ext cx="76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17.8 %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4C46B4A-31D0-473A-A92D-4D3EACDE493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18791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청년층의 탈지방화 현상 원인 - 시각화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막대 그래프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246675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8BCA4DA-E233-4DF8-A714-7D15EAAC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39" y="1695796"/>
            <a:ext cx="9148722" cy="50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7146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8172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20000" y="999435"/>
            <a:ext cx="63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Data: 10</a:t>
            </a:r>
            <a:r>
              <a:rPr lang="ko-KR" altLang="en-US" dirty="0"/>
              <a:t>년간 지역별 고령인구 추세 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54 rows × 82 columns)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81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F1BCBA-EDF0-413B-9701-43C961E7B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624636"/>
            <a:ext cx="3791479" cy="15242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D6BE9E-DDF7-419C-8C38-5A51F4BCE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63"/>
          <a:stretch/>
        </p:blipFill>
        <p:spPr>
          <a:xfrm>
            <a:off x="719999" y="3404720"/>
            <a:ext cx="3486637" cy="11007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1E6750-84AD-49E5-B5FC-E24CE09EC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5306"/>
          <a:stretch/>
        </p:blipFill>
        <p:spPr>
          <a:xfrm>
            <a:off x="719999" y="4761369"/>
            <a:ext cx="2791215" cy="4683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1DA6FE-3F30-4B90-90AC-8ABEA1516E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13"/>
          <a:stretch/>
        </p:blipFill>
        <p:spPr>
          <a:xfrm>
            <a:off x="719959" y="5485619"/>
            <a:ext cx="4658375" cy="4683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3A9A26-504A-464B-BDB6-6B5FCC868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469" y="1624637"/>
            <a:ext cx="6147598" cy="43293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638CE3-FC75-45C1-B0F7-6BCBB6864212}"/>
              </a:ext>
            </a:extLst>
          </p:cNvPr>
          <p:cNvSpPr txBox="1"/>
          <p:nvPr/>
        </p:nvSpPr>
        <p:spPr>
          <a:xfrm>
            <a:off x="6472100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156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2529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분석의 목적</a:t>
            </a:r>
          </a:p>
        </p:txBody>
      </p:sp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컬럼을 연도별로 나누기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CE3BDC-37F6-46C1-84AD-F41E698B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624636"/>
            <a:ext cx="6969274" cy="49338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D5ADAB-3EFA-42E5-B0DF-628C9955B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474" y="2191278"/>
            <a:ext cx="3417808" cy="38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새 데이터 프레임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D3E908-9CB9-4527-A736-17F6B311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85" y="1368768"/>
            <a:ext cx="5319556" cy="5388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DC83A-E728-4A1B-9BEE-78757434C8EF}"/>
              </a:ext>
            </a:extLst>
          </p:cNvPr>
          <p:cNvSpPr txBox="1"/>
          <p:nvPr/>
        </p:nvSpPr>
        <p:spPr>
          <a:xfrm>
            <a:off x="6472100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D27C62-4D26-4E0C-B6E8-606790CA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61" y="1676337"/>
            <a:ext cx="5726441" cy="48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 만들기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1E163C-012D-429A-BC73-DFD1799E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5" y="1624636"/>
            <a:ext cx="6024394" cy="1060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8A6186-65CD-410F-B13B-D173BA34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35" y="3622788"/>
            <a:ext cx="6024394" cy="12484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33399C-2796-4EF2-B8CB-DAED8AC60203}"/>
              </a:ext>
            </a:extLst>
          </p:cNvPr>
          <p:cNvSpPr txBox="1"/>
          <p:nvPr/>
        </p:nvSpPr>
        <p:spPr>
          <a:xfrm>
            <a:off x="719998" y="2997586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41574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 </a:t>
            </a:r>
            <a:r>
              <a:rPr lang="en-US" altLang="ko-KR" dirty="0"/>
              <a:t>(10</a:t>
            </a:r>
            <a:r>
              <a:rPr lang="ko-KR" altLang="en-US" dirty="0"/>
              <a:t>년간 고령 인구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3AEDD-2112-4EE1-98FA-67C810CF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365944"/>
            <a:ext cx="6991333" cy="5390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655E2F-F8F8-45A9-A751-DB5ECEC5F1FD}"/>
              </a:ext>
            </a:extLst>
          </p:cNvPr>
          <p:cNvSpPr txBox="1"/>
          <p:nvPr/>
        </p:nvSpPr>
        <p:spPr>
          <a:xfrm>
            <a:off x="8179723" y="1989398"/>
            <a:ext cx="3690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인구 변화의 추이에 대해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파악할 수 있지만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 간 인구 격차를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반영하지 못해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인사이트 도출이 어려움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11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결과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EC028-89B7-493E-BDA8-59A1BCCA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368767"/>
            <a:ext cx="7487215" cy="5318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A7F0B3-6BCD-4481-A9B1-227B6F83FEC6}"/>
              </a:ext>
            </a:extLst>
          </p:cNvPr>
          <p:cNvSpPr txBox="1"/>
          <p:nvPr/>
        </p:nvSpPr>
        <p:spPr>
          <a:xfrm>
            <a:off x="8207214" y="1905506"/>
            <a:ext cx="36908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비율 표시된 데이터 이용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강원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전북 등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지방의 고령 인구 비율이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상대적으로 높게 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상승했다는 것을 확인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8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63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Matplotlib.pyplot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EF548D-8B03-4BB1-94AA-B74DD4A6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22" y="1324799"/>
            <a:ext cx="6572075" cy="55332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C182B8-80CD-445F-A506-2AA701394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2" y="2565800"/>
            <a:ext cx="5538119" cy="260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6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63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1E0EB-BC08-4B99-9294-F3709E9C5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2"/>
          <a:stretch/>
        </p:blipFill>
        <p:spPr>
          <a:xfrm>
            <a:off x="1815266" y="2391854"/>
            <a:ext cx="8561468" cy="43649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7B68F8-A0DF-4409-9EF7-928AE156D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50"/>
          <a:stretch/>
        </p:blipFill>
        <p:spPr>
          <a:xfrm>
            <a:off x="3031655" y="1421475"/>
            <a:ext cx="6128689" cy="9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4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90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 err="1"/>
              <a:t>chorograph</a:t>
            </a:r>
            <a:r>
              <a:rPr lang="ko-KR" altLang="en-US" dirty="0"/>
              <a:t>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EB2483-4688-4E56-84F6-C32BA83C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912098"/>
            <a:ext cx="10136423" cy="45176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2E01D-0A21-462F-A157-48C49BC0412D}"/>
              </a:ext>
            </a:extLst>
          </p:cNvPr>
          <p:cNvSpPr/>
          <p:nvPr/>
        </p:nvSpPr>
        <p:spPr>
          <a:xfrm>
            <a:off x="4070028" y="4423110"/>
            <a:ext cx="1383120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6CE99-9CF2-4B92-BEE1-4F8FACF0F23A}"/>
              </a:ext>
            </a:extLst>
          </p:cNvPr>
          <p:cNvSpPr txBox="1"/>
          <p:nvPr/>
        </p:nvSpPr>
        <p:spPr>
          <a:xfrm>
            <a:off x="3728622" y="4103428"/>
            <a:ext cx="206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대전의 위</a:t>
            </a:r>
            <a:r>
              <a:rPr lang="en-US" altLang="ko-KR" sz="14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경도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9E6CE6-02F4-4964-B423-F87B3D3542CA}"/>
              </a:ext>
            </a:extLst>
          </p:cNvPr>
          <p:cNvSpPr/>
          <p:nvPr/>
        </p:nvSpPr>
        <p:spPr>
          <a:xfrm>
            <a:off x="3807229" y="5340820"/>
            <a:ext cx="872836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48867-B38B-428C-A91E-A4D1A1970347}"/>
              </a:ext>
            </a:extLst>
          </p:cNvPr>
          <p:cNvSpPr txBox="1"/>
          <p:nvPr/>
        </p:nvSpPr>
        <p:spPr>
          <a:xfrm>
            <a:off x="3965178" y="5051398"/>
            <a:ext cx="556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지역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AB6A38-F7D3-4787-ACCA-6ECF6F4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491268"/>
            <a:ext cx="2248214" cy="2667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E32E6B-4E38-40B7-86D6-1DFBF3FDB347}"/>
              </a:ext>
            </a:extLst>
          </p:cNvPr>
          <p:cNvSpPr/>
          <p:nvPr/>
        </p:nvSpPr>
        <p:spPr>
          <a:xfrm>
            <a:off x="3649279" y="5799193"/>
            <a:ext cx="285127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05579-3076-4705-B19A-85423EDFA9BE}"/>
              </a:ext>
            </a:extLst>
          </p:cNvPr>
          <p:cNvCxnSpPr/>
          <p:nvPr/>
        </p:nvCxnSpPr>
        <p:spPr>
          <a:xfrm>
            <a:off x="4746567" y="5579666"/>
            <a:ext cx="83128" cy="147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7BBCC46-02DD-4BB0-854F-D67359E37EE7}"/>
              </a:ext>
            </a:extLst>
          </p:cNvPr>
          <p:cNvCxnSpPr/>
          <p:nvPr/>
        </p:nvCxnSpPr>
        <p:spPr>
          <a:xfrm>
            <a:off x="4813069" y="5568263"/>
            <a:ext cx="83128" cy="147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6CC5B3-753F-42BD-9490-1AA90847867B}"/>
              </a:ext>
            </a:extLst>
          </p:cNvPr>
          <p:cNvSpPr txBox="1"/>
          <p:nvPr/>
        </p:nvSpPr>
        <p:spPr>
          <a:xfrm>
            <a:off x="5029201" y="5461443"/>
            <a:ext cx="206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두 값이 같아야 함</a:t>
            </a:r>
          </a:p>
        </p:txBody>
      </p:sp>
    </p:spTree>
    <p:extLst>
      <p:ext uri="{BB962C8B-B14F-4D97-AF65-F5344CB8AC3E}">
        <p14:creationId xmlns:p14="http://schemas.microsoft.com/office/powerpoint/2010/main" val="3632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고령인구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8" y="999435"/>
            <a:ext cx="90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라이브러리를 사용한 </a:t>
            </a:r>
            <a:r>
              <a:rPr lang="en-US" altLang="ko-KR" dirty="0"/>
              <a:t>choropleth _2021</a:t>
            </a:r>
            <a:r>
              <a:rPr lang="ko-KR" altLang="en-US" dirty="0"/>
              <a:t>년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D1555-F199-4D15-97A0-5B2BA478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32" y="1451894"/>
            <a:ext cx="5587973" cy="52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6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66328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노인 부양비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706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Data: </a:t>
            </a:r>
            <a:r>
              <a:rPr lang="en-US" altLang="ko-KR" dirty="0">
                <a:latin typeface="Helvetica Neue"/>
              </a:rPr>
              <a:t>1960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 - 2070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주요</a:t>
            </a:r>
            <a:r>
              <a:rPr lang="en-US" altLang="ko-KR" dirty="0">
                <a:latin typeface="Helvetica Neue"/>
              </a:rPr>
              <a:t> </a:t>
            </a:r>
            <a:r>
              <a:rPr lang="ko-KR" altLang="en-US" dirty="0">
                <a:latin typeface="Helvetica Neue"/>
              </a:rPr>
              <a:t>인구지표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0000"/>
                </a:solidFill>
              </a:rPr>
              <a:t>22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 rows × 113 columns)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A052E-AE5F-4503-AFFF-C6DC22E5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253"/>
            <a:ext cx="12192000" cy="51071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261E50-BC74-4085-8611-B5A315B4F1CB}"/>
              </a:ext>
            </a:extLst>
          </p:cNvPr>
          <p:cNvSpPr/>
          <p:nvPr/>
        </p:nvSpPr>
        <p:spPr>
          <a:xfrm>
            <a:off x="1762297" y="6203508"/>
            <a:ext cx="972589" cy="2388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BFB280-4567-4A85-A25E-ABD9F7B5C8F5}"/>
              </a:ext>
            </a:extLst>
          </p:cNvPr>
          <p:cNvSpPr/>
          <p:nvPr/>
        </p:nvSpPr>
        <p:spPr>
          <a:xfrm>
            <a:off x="10502150" y="1096468"/>
            <a:ext cx="319838" cy="295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0DB70-6BB8-4035-A144-8D07D5790E74}"/>
              </a:ext>
            </a:extLst>
          </p:cNvPr>
          <p:cNvSpPr txBox="1"/>
          <p:nvPr/>
        </p:nvSpPr>
        <p:spPr>
          <a:xfrm>
            <a:off x="10888490" y="1074819"/>
            <a:ext cx="1223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00B0F0"/>
                </a:solidFill>
                <a:latin typeface="+mj-lt"/>
              </a:rPr>
              <a:t>필요 항목</a:t>
            </a:r>
          </a:p>
        </p:txBody>
      </p:sp>
    </p:spTree>
    <p:extLst>
      <p:ext uri="{BB962C8B-B14F-4D97-AF65-F5344CB8AC3E}">
        <p14:creationId xmlns:p14="http://schemas.microsoft.com/office/powerpoint/2010/main" val="7823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12" name="그림 11" descr="텍스트, 표지판, 액세서리이(가) 표시된 사진&#10;&#10;자동 생성된 설명">
            <a:extLst>
              <a:ext uri="{FF2B5EF4-FFF2-40B4-BE49-F238E27FC236}">
                <a16:creationId xmlns:a16="http://schemas.microsoft.com/office/drawing/2014/main" id="{2ECB0C0B-9491-46FC-AFFA-BA0D429E1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5428951"/>
            <a:ext cx="5228218" cy="132790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3E0DC8-8601-47BF-AFB3-9F974DEF9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845068"/>
            <a:ext cx="5182072" cy="44823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CF33E-8772-4D16-B0F7-E48B990B47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008" y="845068"/>
            <a:ext cx="5003992" cy="2516593"/>
          </a:xfrm>
          <a:prstGeom prst="rect">
            <a:avLst/>
          </a:prstGeom>
        </p:spPr>
      </p:pic>
      <p:pic>
        <p:nvPicPr>
          <p:cNvPr id="16" name="그림 15" descr="텍스트, 전자기기, 표지판, 디스플레이이(가) 표시된 사진&#10;&#10;자동 생성된 설명">
            <a:extLst>
              <a:ext uri="{FF2B5EF4-FFF2-40B4-BE49-F238E27FC236}">
                <a16:creationId xmlns:a16="http://schemas.microsoft.com/office/drawing/2014/main" id="{831EE57B-3FC8-4616-9BFD-C41A4252DC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007" y="3611430"/>
            <a:ext cx="5003991" cy="31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노인 부양비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필요한 데이터만 추출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38CE3-FC75-45C1-B0F7-6BCBB6864212}"/>
              </a:ext>
            </a:extLst>
          </p:cNvPr>
          <p:cNvSpPr txBox="1"/>
          <p:nvPr/>
        </p:nvSpPr>
        <p:spPr>
          <a:xfrm>
            <a:off x="5931772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노년 부양비 추세 그래프 그리기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01978D-5B7D-4650-9766-86E01B39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52560"/>
            <a:ext cx="4972744" cy="27054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593070-F3F0-427A-8C4E-94FC9BEF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4819462"/>
            <a:ext cx="5007469" cy="7430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2F65D26-EAEC-45DC-83A7-24F5AD77A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291" y="1552560"/>
            <a:ext cx="6132442" cy="3134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E77C6F-755F-4088-BF2D-8A58F6B45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92" y="4046741"/>
            <a:ext cx="6132442" cy="63998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3B6199-011E-406E-83E7-7FAA43FD0B2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66328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6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노인 부양비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노년 부양비 추세 그래프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D62BB-719C-4776-963E-FAA1F67B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26799"/>
            <a:ext cx="7401536" cy="5188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28D24-BD68-4071-8BAD-74470C89CF85}"/>
              </a:ext>
            </a:extLst>
          </p:cNvPr>
          <p:cNvSpPr txBox="1"/>
          <p:nvPr/>
        </p:nvSpPr>
        <p:spPr>
          <a:xfrm>
            <a:off x="8179723" y="2113702"/>
            <a:ext cx="384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전국적으로 미래의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노년 부양비는 계속해서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상승하여</a:t>
            </a:r>
            <a:r>
              <a:rPr lang="en-US" altLang="ko-KR" sz="2400" b="1" dirty="0">
                <a:latin typeface="+mj-lt"/>
              </a:rPr>
              <a:t>,</a:t>
            </a:r>
          </a:p>
          <a:p>
            <a:endParaRPr lang="en-US" altLang="ko-KR" sz="2400" b="1" dirty="0">
              <a:latin typeface="+mj-lt"/>
            </a:endParaRPr>
          </a:p>
          <a:p>
            <a:r>
              <a:rPr lang="en-US" altLang="ko-KR" sz="2400" b="1" dirty="0">
                <a:latin typeface="+mj-lt"/>
              </a:rPr>
              <a:t>2060-2070</a:t>
            </a:r>
            <a:r>
              <a:rPr lang="ko-KR" altLang="en-US" sz="2400" b="1" dirty="0">
                <a:latin typeface="+mj-lt"/>
              </a:rPr>
              <a:t>년 경에는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현재의 약 </a:t>
            </a:r>
            <a:r>
              <a:rPr lang="en-US" altLang="ko-KR" sz="2400" b="1" dirty="0">
                <a:latin typeface="+mj-lt"/>
              </a:rPr>
              <a:t>4 – 5</a:t>
            </a:r>
            <a:r>
              <a:rPr lang="ko-KR" altLang="en-US" sz="2400" b="1" dirty="0">
                <a:latin typeface="+mj-lt"/>
              </a:rPr>
              <a:t>배가 될 것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F2B776-72BF-44F4-9702-973C071D2B3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66328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0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685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Data: </a:t>
            </a:r>
            <a:r>
              <a:rPr lang="en-US" altLang="ko-KR" dirty="0">
                <a:latin typeface="Helvetica Neue"/>
              </a:rPr>
              <a:t>1990</a:t>
            </a:r>
            <a:r>
              <a:rPr lang="ko-KR" altLang="en-US" dirty="0">
                <a:latin typeface="Helvetica Neue"/>
              </a:rPr>
              <a:t>년</a:t>
            </a:r>
            <a:r>
              <a:rPr lang="en-US" altLang="ko-KR" dirty="0">
                <a:latin typeface="Helvetica Neue"/>
              </a:rPr>
              <a:t> - 2020</a:t>
            </a:r>
            <a:r>
              <a:rPr lang="ko-KR" altLang="en-US" dirty="0">
                <a:latin typeface="Helvetica Neue"/>
              </a:rPr>
              <a:t> 주민등록인구 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1296 rows × 35 columns)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037232-DA80-4EED-90D0-CA849050F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20"/>
          <a:stretch/>
        </p:blipFill>
        <p:spPr>
          <a:xfrm>
            <a:off x="0" y="1511154"/>
            <a:ext cx="12192000" cy="50725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B11F03-52D1-4EA5-AF83-FE9A04601D83}"/>
              </a:ext>
            </a:extLst>
          </p:cNvPr>
          <p:cNvSpPr/>
          <p:nvPr/>
        </p:nvSpPr>
        <p:spPr>
          <a:xfrm>
            <a:off x="483653" y="2069854"/>
            <a:ext cx="448557" cy="259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4CB68E-2B1C-4B89-A30F-78BBFAD2BEAA}"/>
              </a:ext>
            </a:extLst>
          </p:cNvPr>
          <p:cNvSpPr/>
          <p:nvPr/>
        </p:nvSpPr>
        <p:spPr>
          <a:xfrm>
            <a:off x="11484068" y="1511153"/>
            <a:ext cx="707932" cy="5072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11E982-1CB8-4B73-9991-6A3DA2C314CD}"/>
              </a:ext>
            </a:extLst>
          </p:cNvPr>
          <p:cNvSpPr/>
          <p:nvPr/>
        </p:nvSpPr>
        <p:spPr>
          <a:xfrm>
            <a:off x="9843857" y="1105592"/>
            <a:ext cx="319838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7F331-E528-4725-BC82-212B6C89F286}"/>
              </a:ext>
            </a:extLst>
          </p:cNvPr>
          <p:cNvSpPr txBox="1"/>
          <p:nvPr/>
        </p:nvSpPr>
        <p:spPr>
          <a:xfrm>
            <a:off x="10163695" y="1083943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필요 없는 항목</a:t>
            </a:r>
          </a:p>
        </p:txBody>
      </p:sp>
    </p:spTree>
    <p:extLst>
      <p:ext uri="{BB962C8B-B14F-4D97-AF65-F5344CB8AC3E}">
        <p14:creationId xmlns:p14="http://schemas.microsoft.com/office/powerpoint/2010/main" val="130163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필요한 데이터만 추출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01978D-5B7D-4650-9766-86E01B39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52560"/>
            <a:ext cx="4972744" cy="27054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C48DF3-F072-43B0-AAF3-CA38A0F6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552560"/>
            <a:ext cx="5007469" cy="2724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A7E8B9-FB27-4744-8EFD-1B934A8F1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4770708"/>
            <a:ext cx="85736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6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새로운 데이터로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4362A5-6D89-4464-BE06-7DBA7036A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83" r="40199"/>
          <a:stretch/>
        </p:blipFill>
        <p:spPr>
          <a:xfrm>
            <a:off x="719999" y="1606789"/>
            <a:ext cx="2255957" cy="510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63D4C2-E7A1-4705-9690-5C205120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2535581"/>
            <a:ext cx="7297168" cy="17528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B3DE92-170F-4121-9275-7863067A6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4706219"/>
            <a:ext cx="9993120" cy="136226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200663-1FDC-4557-A268-03ACCC2C32ED}"/>
              </a:ext>
            </a:extLst>
          </p:cNvPr>
          <p:cNvSpPr/>
          <p:nvPr/>
        </p:nvSpPr>
        <p:spPr>
          <a:xfrm>
            <a:off x="932613" y="3537284"/>
            <a:ext cx="2043343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0A2B00-6B74-48A7-A560-D2168258DDD4}"/>
              </a:ext>
            </a:extLst>
          </p:cNvPr>
          <p:cNvSpPr/>
          <p:nvPr/>
        </p:nvSpPr>
        <p:spPr>
          <a:xfrm>
            <a:off x="932613" y="5353396"/>
            <a:ext cx="1295200" cy="24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6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새로운 데이터로 만들기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5D72019-1673-4394-8776-D9F5F36C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438043"/>
            <a:ext cx="4477375" cy="1619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C44947-253D-4279-9457-24A7B9336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15"/>
          <a:stretch/>
        </p:blipFill>
        <p:spPr>
          <a:xfrm>
            <a:off x="0" y="3802008"/>
            <a:ext cx="12192000" cy="2880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D910F1-573F-44A0-9704-939BF04715FB}"/>
              </a:ext>
            </a:extLst>
          </p:cNvPr>
          <p:cNvSpPr txBox="1"/>
          <p:nvPr/>
        </p:nvSpPr>
        <p:spPr>
          <a:xfrm>
            <a:off x="719999" y="3208009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df_loc_old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df_loc_young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4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임시 데이터 프레임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E52FC9-DCF2-42D0-AF93-B57F9166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344" y="3740449"/>
            <a:ext cx="5087060" cy="1505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52C84E-C516-47B8-B78D-C9EDD5FC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2964750"/>
            <a:ext cx="9019180" cy="3710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8E59A6-D84D-4088-968B-8F2C2D5DB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8" y="1420240"/>
            <a:ext cx="4658335" cy="13470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2BA5BB-C8B3-440C-985C-FF96D5725C69}"/>
              </a:ext>
            </a:extLst>
          </p:cNvPr>
          <p:cNvSpPr txBox="1"/>
          <p:nvPr/>
        </p:nvSpPr>
        <p:spPr>
          <a:xfrm>
            <a:off x="5602778" y="1632121"/>
            <a:ext cx="5611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지역으로 오름차순 하는 이유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 - </a:t>
            </a:r>
            <a:r>
              <a:rPr lang="en-US" altLang="ko-KR" dirty="0" err="1">
                <a:solidFill>
                  <a:srgbClr val="FF0000"/>
                </a:solidFill>
              </a:rPr>
              <a:t>df_loc_young</a:t>
            </a:r>
            <a:r>
              <a:rPr lang="en-US" altLang="ko-KR" dirty="0">
                <a:solidFill>
                  <a:srgbClr val="FF0000"/>
                </a:solidFill>
              </a:rPr>
              <a:t>, old </a:t>
            </a:r>
            <a:r>
              <a:rPr lang="ko-KR" altLang="en-US" dirty="0">
                <a:solidFill>
                  <a:srgbClr val="FF0000"/>
                </a:solidFill>
              </a:rPr>
              <a:t>데이터의 순서와 일치시키기 위해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A5CB13-EBA4-44B0-91E9-2669F221FD67}"/>
              </a:ext>
            </a:extLst>
          </p:cNvPr>
          <p:cNvSpPr txBox="1"/>
          <p:nvPr/>
        </p:nvSpPr>
        <p:spPr>
          <a:xfrm>
            <a:off x="3485038" y="5543132"/>
            <a:ext cx="26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Index_list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9CF086-70C0-43BA-9895-BEFDCEAC37AC}"/>
              </a:ext>
            </a:extLst>
          </p:cNvPr>
          <p:cNvSpPr txBox="1"/>
          <p:nvPr/>
        </p:nvSpPr>
        <p:spPr>
          <a:xfrm>
            <a:off x="3573539" y="4407304"/>
            <a:ext cx="26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Col_list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임시 데이터 프레임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2964D-4A86-4CBA-B26D-F0BA4EC0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999440"/>
            <a:ext cx="7185405" cy="2086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A30303-7A47-4869-8434-1E57630AA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35"/>
          <a:stretch/>
        </p:blipFill>
        <p:spPr>
          <a:xfrm>
            <a:off x="8756519" y="1806232"/>
            <a:ext cx="2276793" cy="4558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5D7095-ADAE-4375-BED6-9A9A9F706C36}"/>
              </a:ext>
            </a:extLst>
          </p:cNvPr>
          <p:cNvSpPr txBox="1"/>
          <p:nvPr/>
        </p:nvSpPr>
        <p:spPr>
          <a:xfrm>
            <a:off x="8476214" y="999435"/>
            <a:ext cx="286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print(col, index, ratio)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0DF7FB-4B57-4245-ACE1-E44D6E81F05C}"/>
              </a:ext>
            </a:extLst>
          </p:cNvPr>
          <p:cNvSpPr/>
          <p:nvPr/>
        </p:nvSpPr>
        <p:spPr>
          <a:xfrm>
            <a:off x="1192730" y="3790450"/>
            <a:ext cx="2431619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4BCAEEE-ED50-4A4F-94C0-7A3117299FAF}"/>
              </a:ext>
            </a:extLst>
          </p:cNvPr>
          <p:cNvSpPr/>
          <p:nvPr/>
        </p:nvSpPr>
        <p:spPr>
          <a:xfrm>
            <a:off x="2152996" y="4314305"/>
            <a:ext cx="315884" cy="402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21A20-A129-45A4-89FA-60A3C9DB078F}"/>
              </a:ext>
            </a:extLst>
          </p:cNvPr>
          <p:cNvSpPr txBox="1"/>
          <p:nvPr/>
        </p:nvSpPr>
        <p:spPr>
          <a:xfrm>
            <a:off x="1192730" y="4879571"/>
            <a:ext cx="399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df_res</a:t>
            </a:r>
            <a:r>
              <a:rPr lang="ko-KR" altLang="en-US" dirty="0"/>
              <a:t>의 </a:t>
            </a:r>
            <a:r>
              <a:rPr lang="en-US" altLang="ko-KR" dirty="0"/>
              <a:t>(</a:t>
            </a:r>
            <a:r>
              <a:rPr lang="ko-KR" altLang="en-US" dirty="0"/>
              <a:t>연도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 </a:t>
            </a:r>
            <a:r>
              <a:rPr lang="ko-KR" altLang="en-US" dirty="0"/>
              <a:t>에 </a:t>
            </a:r>
            <a:r>
              <a:rPr lang="en-US" altLang="ko-KR" dirty="0"/>
              <a:t>ratio </a:t>
            </a:r>
            <a:r>
              <a:rPr lang="ko-KR" altLang="en-US" dirty="0"/>
              <a:t>삽입 </a:t>
            </a:r>
          </a:p>
        </p:txBody>
      </p:sp>
    </p:spTree>
    <p:extLst>
      <p:ext uri="{BB962C8B-B14F-4D97-AF65-F5344CB8AC3E}">
        <p14:creationId xmlns:p14="http://schemas.microsoft.com/office/powerpoint/2010/main" val="22935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df_res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9871A2-1BE8-4E0A-AFCF-3183D157B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31"/>
          <a:stretch/>
        </p:blipFill>
        <p:spPr>
          <a:xfrm>
            <a:off x="189675" y="1624637"/>
            <a:ext cx="11812649" cy="45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8D8DB-3D71-48B5-9020-C39BDBC4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934397"/>
            <a:ext cx="6836270" cy="39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3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1F8C19-7A4E-4AE7-B974-5A950C39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4827976"/>
            <a:ext cx="5195187" cy="15961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C8D4AF-A11B-4786-9237-123CE4E7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000" y="1153956"/>
            <a:ext cx="5195188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, 농구이(가) 표시된 사진&#10;&#10;자동 생성된 설명">
            <a:extLst>
              <a:ext uri="{FF2B5EF4-FFF2-40B4-BE49-F238E27FC236}">
                <a16:creationId xmlns:a16="http://schemas.microsoft.com/office/drawing/2014/main" id="{7F38CD80-1308-45BB-A8A6-985DE6065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4" y="1153956"/>
            <a:ext cx="5228218" cy="52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노인부양비 및 지역별 노인부양비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Pivot </a:t>
            </a:r>
            <a:r>
              <a:rPr lang="ko-KR" altLang="en-US" dirty="0"/>
              <a:t>테이블을 바탕으로 </a:t>
            </a:r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49A935-DD3F-4453-9261-3DFE9C86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9" y="1368767"/>
            <a:ext cx="7866201" cy="5303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E1E6CF-AB37-4128-81F8-0C78DF3043ED}"/>
              </a:ext>
            </a:extLst>
          </p:cNvPr>
          <p:cNvSpPr txBox="1"/>
          <p:nvPr/>
        </p:nvSpPr>
        <p:spPr>
          <a:xfrm>
            <a:off x="8179723" y="2113702"/>
            <a:ext cx="3845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지방의 노인부양비 상승폭이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수도권의 상승폭에 비해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훨씬 가파르게</a:t>
            </a:r>
            <a:r>
              <a:rPr lang="en-US" altLang="ko-KR" sz="2400" b="1" dirty="0">
                <a:latin typeface="+mj-lt"/>
              </a:rPr>
              <a:t> </a:t>
            </a:r>
            <a:r>
              <a:rPr lang="ko-KR" altLang="en-US" sz="2400" b="1" dirty="0">
                <a:latin typeface="+mj-lt"/>
              </a:rPr>
              <a:t>증가하고 </a:t>
            </a:r>
            <a:endParaRPr lang="en-US" altLang="ko-KR" sz="2400" b="1" dirty="0">
              <a:latin typeface="+mj-lt"/>
            </a:endParaRPr>
          </a:p>
          <a:p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있다는</a:t>
            </a:r>
            <a:r>
              <a:rPr lang="en-US" altLang="ko-KR" sz="2400" b="1" dirty="0">
                <a:latin typeface="+mj-lt"/>
              </a:rPr>
              <a:t> </a:t>
            </a:r>
            <a:r>
              <a:rPr lang="ko-KR" altLang="en-US" sz="2400" b="1" dirty="0">
                <a:latin typeface="+mj-lt"/>
              </a:rPr>
              <a:t>인사이트 도출</a:t>
            </a:r>
            <a:r>
              <a:rPr lang="en-US" altLang="ko-KR" sz="2400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4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152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 err="1">
                <a:latin typeface="Helvetica Neue"/>
              </a:rPr>
              <a:t>저출산</a:t>
            </a:r>
            <a:r>
              <a:rPr lang="en-US" altLang="ko-KR" sz="2800" dirty="0">
                <a:latin typeface="Helvetica Neue"/>
              </a:rPr>
              <a:t> 10</a:t>
            </a:r>
            <a:r>
              <a:rPr lang="ko-KR" altLang="en-US" sz="2800" dirty="0">
                <a:latin typeface="Helvetica Neue"/>
              </a:rPr>
              <a:t>년간 초혼연령 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5.5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초혼연령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막대 그래프</a:t>
            </a:r>
            <a:endParaRPr lang="ko-KR" altLang="en-US" sz="1800" spc="-15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746265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1FE10F2-E751-4BCD-9483-9546DED3D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983" y="2360507"/>
            <a:ext cx="4233600" cy="423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B11B559-1A15-4E93-B4F3-F1B7E285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0507"/>
            <a:ext cx="4233600" cy="4233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83043F-9A11-41F9-8D5E-D48E897CC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00" y="2360507"/>
            <a:ext cx="4233600" cy="42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43262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저출산 출산의 이유와 목적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5.6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출산의 이유와 목적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>
                <a:latin typeface="Helvetica Neue"/>
              </a:rPr>
              <a:t>막대 그래프</a:t>
            </a:r>
            <a:endParaRPr lang="en-US" altLang="ko-KR" sz="1800" dirty="0">
              <a:latin typeface="Helvetica Neue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08722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98D697B-A4AD-4641-A189-E7B63C1F7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27" y="1509897"/>
            <a:ext cx="7318515" cy="52469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51446E-24FE-4DAF-AABE-C777CBF60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9" y="1475299"/>
            <a:ext cx="5678421" cy="53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2089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26763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3848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지역별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5.3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229805F-7090-264F-697D-1501A5C3ACAA}"/>
              </a:ext>
            </a:extLst>
          </p:cNvPr>
          <p:cNvSpPr txBox="1"/>
          <p:nvPr/>
        </p:nvSpPr>
        <p:spPr>
          <a:xfrm>
            <a:off x="357554" y="1012092"/>
            <a:ext cx="775481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</a:p>
          <a:p>
            <a:r>
              <a:rPr lang="ko-KR" altLang="en-US" dirty="0"/>
              <a:t>전처리한 데이터가 너무 많아서 과정이 길어질 것 같아 3개만 보여줌</a:t>
            </a:r>
            <a:endParaRPr lang="ko-KR" dirty="0"/>
          </a:p>
          <a:p>
            <a:r>
              <a:rPr lang="ko-KR" altLang="en-US" dirty="0"/>
              <a:t>광역교통시설 평균접근시간</a:t>
            </a:r>
          </a:p>
          <a:p>
            <a:r>
              <a:rPr lang="ko-KR" altLang="en-US" dirty="0"/>
              <a:t>유형별 매매가격 대비 전세가격 비율</a:t>
            </a:r>
          </a:p>
          <a:p>
            <a:r>
              <a:rPr lang="ko-KR" altLang="en-US" dirty="0"/>
              <a:t>지역별 선호 </a:t>
            </a:r>
            <a:r>
              <a:rPr lang="ko-KR" altLang="en-US" dirty="0" err="1"/>
              <a:t>사업군</a:t>
            </a:r>
            <a:r>
              <a:rPr lang="ko-KR" altLang="en-US" dirty="0"/>
              <a:t> 사업체 수</a:t>
            </a:r>
          </a:p>
          <a:p>
            <a:endParaRPr lang="ko-KR" altLang="en-US" dirty="0"/>
          </a:p>
          <a:p>
            <a:r>
              <a:rPr lang="ko-KR" altLang="en-US" dirty="0"/>
              <a:t>- 시각화</a:t>
            </a:r>
          </a:p>
          <a:p>
            <a:r>
              <a:rPr lang="ko-KR" altLang="en-US" dirty="0"/>
              <a:t>각각의 변수들을 시각화해서 보여줌(지도 또는 그래프)</a:t>
            </a:r>
          </a:p>
        </p:txBody>
      </p:sp>
    </p:spTree>
    <p:extLst>
      <p:ext uri="{BB962C8B-B14F-4D97-AF65-F5344CB8AC3E}">
        <p14:creationId xmlns:p14="http://schemas.microsoft.com/office/powerpoint/2010/main" val="234258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지역별 초</a:t>
            </a:r>
            <a:r>
              <a:rPr lang="en-US" altLang="ko-KR" sz="2800" dirty="0">
                <a:latin typeface="Bauhaus 93" panose="020B0604020202020204" pitchFamily="82" charset="0"/>
              </a:rPr>
              <a:t>·</a:t>
            </a:r>
            <a:r>
              <a:rPr lang="ko-KR" altLang="en-US" sz="2800" dirty="0">
                <a:latin typeface="Helvetica Neue"/>
              </a:rPr>
              <a:t>중등학교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5.3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</a:t>
            </a:r>
            <a:r>
              <a:rPr lang="ko-KR" altLang="en-US" dirty="0" err="1"/>
              <a:t>초중등학교</a:t>
            </a:r>
            <a:r>
              <a:rPr lang="ko-KR" altLang="en-US" dirty="0"/>
              <a:t> 위치 표준 데이터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– </a:t>
            </a:r>
            <a:r>
              <a:rPr lang="en-US" altLang="ko-KR" dirty="0" err="1"/>
              <a:t>plugins.HeatMap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817B8C-EF9E-427C-9F79-5DFBD560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52" y="2309082"/>
            <a:ext cx="3715268" cy="40867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52DA1-960E-4B8B-8C23-E084FB4F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52" y="2309082"/>
            <a:ext cx="6996293" cy="43024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1F9436-F34C-4CE1-BC56-39539B08F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673" y="624368"/>
            <a:ext cx="5544050" cy="15078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397A3-C2DA-4A6A-A948-AFF97C24DFB1}"/>
              </a:ext>
            </a:extLst>
          </p:cNvPr>
          <p:cNvSpPr/>
          <p:nvPr/>
        </p:nvSpPr>
        <p:spPr>
          <a:xfrm>
            <a:off x="5492673" y="3046293"/>
            <a:ext cx="2711990" cy="3462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E7E21-6196-4C92-9B80-3471A6AFD9F7}"/>
              </a:ext>
            </a:extLst>
          </p:cNvPr>
          <p:cNvSpPr txBox="1"/>
          <p:nvPr/>
        </p:nvSpPr>
        <p:spPr>
          <a:xfrm>
            <a:off x="5568346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수도권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AE4A00-8FDE-4260-909E-FA3CD85AFD74}"/>
              </a:ext>
            </a:extLst>
          </p:cNvPr>
          <p:cNvSpPr/>
          <p:nvPr/>
        </p:nvSpPr>
        <p:spPr>
          <a:xfrm>
            <a:off x="8438150" y="3046292"/>
            <a:ext cx="2711990" cy="3462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8906C8-A367-4C5C-A000-459745D9E246}"/>
              </a:ext>
            </a:extLst>
          </p:cNvPr>
          <p:cNvSpPr txBox="1"/>
          <p:nvPr/>
        </p:nvSpPr>
        <p:spPr>
          <a:xfrm>
            <a:off x="10180464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강원도</a:t>
            </a:r>
          </a:p>
        </p:txBody>
      </p:sp>
    </p:spTree>
    <p:extLst>
      <p:ext uri="{BB962C8B-B14F-4D97-AF65-F5344CB8AC3E}">
        <p14:creationId xmlns:p14="http://schemas.microsoft.com/office/powerpoint/2010/main" val="366017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전국 미세먼지 배출량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연도별 대기오염물질 배출량</a:t>
            </a:r>
            <a:r>
              <a:rPr lang="en-US" altLang="ko-KR" dirty="0"/>
              <a:t>_</a:t>
            </a:r>
            <a:r>
              <a:rPr lang="ko-KR" altLang="en-US" dirty="0"/>
              <a:t>미세먼지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choropleth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4DAB2D0-1AD1-4DA2-8B90-373554D2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7" y="2026025"/>
            <a:ext cx="3373053" cy="46930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965154-64CA-49A3-BAE7-B47703B1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4" y="159982"/>
            <a:ext cx="5309348" cy="65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1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1527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D8127CD-4D60-402C-83C0-9C71145AB44D}"/>
              </a:ext>
            </a:extLst>
          </p:cNvPr>
          <p:cNvSpPr/>
          <p:nvPr/>
        </p:nvSpPr>
        <p:spPr>
          <a:xfrm>
            <a:off x="3027539" y="3103635"/>
            <a:ext cx="2939816" cy="2939816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2206CDB-F623-4A91-B302-5B3609C1C840}"/>
              </a:ext>
            </a:extLst>
          </p:cNvPr>
          <p:cNvSpPr/>
          <p:nvPr/>
        </p:nvSpPr>
        <p:spPr>
          <a:xfrm>
            <a:off x="961443" y="3097545"/>
            <a:ext cx="2939816" cy="2939816"/>
          </a:xfrm>
          <a:prstGeom prst="ellipse">
            <a:avLst/>
          </a:prstGeom>
          <a:solidFill>
            <a:schemeClr val="accent3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C71C79-0F75-4FFD-B84B-402CC8008A9C}"/>
              </a:ext>
            </a:extLst>
          </p:cNvPr>
          <p:cNvSpPr/>
          <p:nvPr/>
        </p:nvSpPr>
        <p:spPr>
          <a:xfrm>
            <a:off x="2077728" y="1316176"/>
            <a:ext cx="2939816" cy="29398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0A322-CA35-4E6B-9E87-2362F48AF44A}"/>
              </a:ext>
            </a:extLst>
          </p:cNvPr>
          <p:cNvSpPr txBox="1"/>
          <p:nvPr/>
        </p:nvSpPr>
        <p:spPr>
          <a:xfrm>
            <a:off x="1675732" y="4392657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고령화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8CA71-C18D-464B-BE04-AB4D40574EC5}"/>
              </a:ext>
            </a:extLst>
          </p:cNvPr>
          <p:cNvSpPr txBox="1"/>
          <p:nvPr/>
        </p:nvSpPr>
        <p:spPr>
          <a:xfrm>
            <a:off x="3957072" y="4392657"/>
            <a:ext cx="181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청년인구 유출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3194014" y="2368640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지방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12BFB-D20B-4EFA-A7DB-6D36A54BD802}"/>
              </a:ext>
            </a:extLst>
          </p:cNvPr>
          <p:cNvSpPr txBox="1"/>
          <p:nvPr/>
        </p:nvSpPr>
        <p:spPr>
          <a:xfrm>
            <a:off x="467713" y="5868084"/>
            <a:ext cx="126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인구의 고령화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A486D-7ACD-4DD4-8199-8B8DDB8F4462}"/>
              </a:ext>
            </a:extLst>
          </p:cNvPr>
          <p:cNvSpPr txBox="1"/>
          <p:nvPr/>
        </p:nvSpPr>
        <p:spPr>
          <a:xfrm>
            <a:off x="5247777" y="5868084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지방의 청년인구 유출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64170-0F2C-4FBB-B84B-C8173F7777DA}"/>
              </a:ext>
            </a:extLst>
          </p:cNvPr>
          <p:cNvSpPr txBox="1"/>
          <p:nvPr/>
        </p:nvSpPr>
        <p:spPr>
          <a:xfrm>
            <a:off x="2547768" y="909290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수도권과 지방 간의 격차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D7035B-D648-40DC-BB86-3D7A00D1D2BB}"/>
              </a:ext>
            </a:extLst>
          </p:cNvPr>
          <p:cNvSpPr txBox="1"/>
          <p:nvPr/>
        </p:nvSpPr>
        <p:spPr>
          <a:xfrm>
            <a:off x="6317750" y="1588475"/>
            <a:ext cx="62982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5BEDF-2E6B-4FBF-A21B-0A59B1116E6D}"/>
              </a:ext>
            </a:extLst>
          </p:cNvPr>
          <p:cNvSpPr txBox="1"/>
          <p:nvPr/>
        </p:nvSpPr>
        <p:spPr>
          <a:xfrm>
            <a:off x="7328913" y="2169622"/>
            <a:ext cx="41067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수도권으로 향하는 청년층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나이 들어가는 지방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 소멸 </a:t>
            </a:r>
            <a:r>
              <a:rPr lang="ko-KR" altLang="en-US" sz="4000" u="sng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가속화</a:t>
            </a:r>
            <a:endParaRPr lang="en-US" altLang="ko-KR" sz="4000" u="sng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lt"/>
            </a:endParaRPr>
          </a:p>
          <a:p>
            <a:pPr marL="342900" indent="-342900">
              <a:buAutoNum type="arabicPeriod"/>
            </a:pPr>
            <a:endParaRPr lang="ko-KR" altLang="en-US" sz="1800" dirty="0">
              <a:latin typeface="+mj-lt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AE796AF-BB57-4F2A-B73D-03A1483ADBCD}"/>
              </a:ext>
            </a:extLst>
          </p:cNvPr>
          <p:cNvSpPr/>
          <p:nvPr/>
        </p:nvSpPr>
        <p:spPr>
          <a:xfrm>
            <a:off x="6969921" y="4127648"/>
            <a:ext cx="356717" cy="33855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DF8A9-9B61-4760-8274-E913E3D895F9}"/>
              </a:ext>
            </a:extLst>
          </p:cNvPr>
          <p:cNvSpPr txBox="1"/>
          <p:nvPr/>
        </p:nvSpPr>
        <p:spPr>
          <a:xfrm>
            <a:off x="40903" y="1166842"/>
            <a:ext cx="116378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3600" u="sng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지방 소멸 현상 </a:t>
            </a:r>
            <a:r>
              <a:rPr lang="ko-KR" altLang="en-US" sz="2800" dirty="0">
                <a:latin typeface="+mj-lt"/>
              </a:rPr>
              <a:t>을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데이터를 통해 분석하고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8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해결방안 제시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just"/>
            <a:r>
              <a:rPr lang="en-US" altLang="ko-KR" sz="2400" dirty="0">
                <a:latin typeface="+mj-lt"/>
              </a:rPr>
              <a:t> </a:t>
            </a:r>
          </a:p>
          <a:p>
            <a:pPr algn="just"/>
            <a:r>
              <a:rPr lang="en-US" altLang="ko-KR" sz="2400" dirty="0">
                <a:latin typeface="+mj-lt"/>
              </a:rPr>
              <a:t>                                                       </a:t>
            </a:r>
            <a:r>
              <a:rPr lang="ko-KR" altLang="en-US" sz="2400" dirty="0">
                <a:latin typeface="+mj-lt"/>
              </a:rPr>
              <a:t>분석도구 </a:t>
            </a:r>
            <a:r>
              <a:rPr lang="en-US" altLang="ko-KR" sz="2400" dirty="0">
                <a:latin typeface="+mj-lt"/>
              </a:rPr>
              <a:t>: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6" name="Picture 2" descr="프로그래밍] 파이썬 Python , 정체를 모른다면 Click : 네이버 블로그">
            <a:extLst>
              <a:ext uri="{FF2B5EF4-FFF2-40B4-BE49-F238E27FC236}">
                <a16:creationId xmlns:a16="http://schemas.microsoft.com/office/drawing/2014/main" id="{C6C19720-2D4B-40BB-877F-2CC8C206D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06897" y="5044620"/>
            <a:ext cx="2460568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6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4102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수집 및 출처</a:t>
            </a:r>
          </a:p>
        </p:txBody>
      </p:sp>
    </p:spTree>
    <p:extLst>
      <p:ext uri="{BB962C8B-B14F-4D97-AF65-F5344CB8AC3E}">
        <p14:creationId xmlns:p14="http://schemas.microsoft.com/office/powerpoint/2010/main" val="107847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01263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분석 데이터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8A065-EB15-46A4-A510-33B589DC84A6}"/>
              </a:ext>
            </a:extLst>
          </p:cNvPr>
          <p:cNvSpPr txBox="1"/>
          <p:nvPr/>
        </p:nvSpPr>
        <p:spPr>
          <a:xfrm>
            <a:off x="133268" y="884576"/>
            <a:ext cx="92770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</a:p>
          <a:p>
            <a:endParaRPr lang="ko-KR" altLang="en-US" sz="1400" dirty="0"/>
          </a:p>
          <a:p>
            <a:r>
              <a:rPr lang="en-US" altLang="ko-KR" sz="1400" dirty="0"/>
              <a:t>KOSIS 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([https://kosis.kr/index/index.do](https://kosis.kr/index/index.do))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워크넷</a:t>
            </a:r>
            <a:r>
              <a:rPr lang="en-US" altLang="ko-KR" sz="1400" dirty="0"/>
              <a:t>([https://www.work.go.kr/seekWantedMain.do](https://www.work.go.kr/seekWantedMain.do))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한국지방행정연구원</a:t>
            </a:r>
            <a:r>
              <a:rPr lang="en-US" altLang="ko-KR" sz="1400" dirty="0"/>
              <a:t>([https://www.krila.re.kr/](https://www.krila.re.kr/))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마을축제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생활문화시설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자체 기획 문화예술 공연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2018</a:t>
            </a:r>
            <a:r>
              <a:rPr lang="ko-KR" altLang="en-US" sz="1400" dirty="0"/>
              <a:t>년 대기오염물질 배출량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시도</a:t>
            </a:r>
            <a:r>
              <a:rPr lang="en-US" altLang="ko-KR" sz="1400" dirty="0"/>
              <a:t>·</a:t>
            </a:r>
            <a:r>
              <a:rPr lang="ko-KR" altLang="en-US" sz="1400" dirty="0"/>
              <a:t>산업</a:t>
            </a:r>
            <a:r>
              <a:rPr lang="en-US" altLang="ko-KR" sz="1400" dirty="0"/>
              <a:t>·</a:t>
            </a:r>
            <a:r>
              <a:rPr lang="ko-KR" altLang="en-US" sz="1400" dirty="0"/>
              <a:t>종사자규모별</a:t>
            </a:r>
            <a:r>
              <a:rPr lang="en-US" altLang="ko-KR" sz="1400" dirty="0"/>
              <a:t>_</a:t>
            </a:r>
            <a:r>
              <a:rPr lang="ko-KR" altLang="en-US" sz="1400" dirty="0" err="1"/>
              <a:t>사업체수</a:t>
            </a:r>
            <a:r>
              <a:rPr lang="en-US" altLang="ko-KR" sz="1400" dirty="0"/>
              <a:t>__</a:t>
            </a:r>
            <a:r>
              <a:rPr lang="ko-KR" altLang="en-US" sz="1400" dirty="0"/>
              <a:t>종사자수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광역교통시설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교육시설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의료시설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FEE-FD0A-4CCB-A739-2257C5CDCFE4}"/>
              </a:ext>
            </a:extLst>
          </p:cNvPr>
          <p:cNvSpPr txBox="1"/>
          <p:nvPr/>
        </p:nvSpPr>
        <p:spPr>
          <a:xfrm>
            <a:off x="6096000" y="3142211"/>
            <a:ext cx="46883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  <a:r>
              <a:rPr lang="ko-KR" altLang="en-US" sz="1400" dirty="0"/>
              <a:t>년 판매시설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ko-KR" altLang="en-US" sz="1400" dirty="0" err="1"/>
              <a:t>문화기반시설수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이용하고 싶은 체육시설 </a:t>
            </a:r>
            <a:r>
              <a:rPr lang="en-US" altLang="ko-KR" sz="1400" dirty="0"/>
              <a:t>1</a:t>
            </a:r>
            <a:r>
              <a:rPr lang="ko-KR" altLang="en-US" sz="1400" dirty="0"/>
              <a:t>순위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만족도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목적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강소기업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워크넷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502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1365</Words>
  <Application>Microsoft Office PowerPoint</Application>
  <PresentationFormat>와이드스크린</PresentationFormat>
  <Paragraphs>379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Helvetica Neue</vt:lpstr>
      <vt:lpstr>나눔스퀘어</vt:lpstr>
      <vt:lpstr>나눔스퀘어 ExtraBold</vt:lpstr>
      <vt:lpstr>마루 부리 Beta</vt:lpstr>
      <vt:lpstr>조선일보명조</vt:lpstr>
      <vt:lpstr>Arial</vt:lpstr>
      <vt:lpstr>Bauhaus 93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송 재성</cp:lastModifiedBy>
  <cp:revision>333</cp:revision>
  <dcterms:created xsi:type="dcterms:W3CDTF">2020-12-05T00:38:41Z</dcterms:created>
  <dcterms:modified xsi:type="dcterms:W3CDTF">2022-03-22T08:28:10Z</dcterms:modified>
</cp:coreProperties>
</file>